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Heebo" pitchFamily="2" charset="-79"/>
      <p:regular r:id="rId14"/>
      <p:bold r:id="rId15"/>
    </p:embeddedFont>
    <p:embeddedFont>
      <p:font typeface="Heebo ExtraBold" pitchFamily="2" charset="-79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iUgIJ2EBayFkaTt9/o03jKthNd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17a60c04e4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7" name="Google Shape;87;g217a60c04e4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17a60c04e4_0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5" name="Google Shape;95;g217a60c04e4_0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17a60c04e4_0_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7" name="Google Shape;107;g217a60c04e4_0_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17a60c04e4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g217a60c04e4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17a60c04e4_0_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4" name="Google Shape;124;g217a60c04e4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17a60c04e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g217a60c04e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קופית כותרת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9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תוכן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0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מקטע עליונה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ני תכנים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השוואה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בלבד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ריק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וכן עם כיתוב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מונה עם כיתוב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טקסט אנכי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אנכית וטקסט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1">
              <a:spcBef>
                <a:spcPts val="0"/>
              </a:spcBef>
              <a:buNone/>
              <a:defRPr/>
            </a:lvl1pPr>
            <a:lvl2pPr marL="0" lvl="1" indent="0" algn="r" rtl="1">
              <a:spcBef>
                <a:spcPts val="0"/>
              </a:spcBef>
              <a:buNone/>
              <a:defRPr/>
            </a:lvl2pPr>
            <a:lvl3pPr marL="0" lvl="2" indent="0" algn="r" rtl="1">
              <a:spcBef>
                <a:spcPts val="0"/>
              </a:spcBef>
              <a:buNone/>
              <a:defRPr/>
            </a:lvl3pPr>
            <a:lvl4pPr marL="0" lvl="3" indent="0" algn="r" rtl="1">
              <a:spcBef>
                <a:spcPts val="0"/>
              </a:spcBef>
              <a:buNone/>
              <a:defRPr/>
            </a:lvl4pPr>
            <a:lvl5pPr marL="0" lvl="4" indent="0" algn="r" rtl="1">
              <a:spcBef>
                <a:spcPts val="0"/>
              </a:spcBef>
              <a:buNone/>
              <a:defRPr/>
            </a:lvl5pPr>
            <a:lvl6pPr marL="0" lvl="5" indent="0" algn="r" rtl="1">
              <a:spcBef>
                <a:spcPts val="0"/>
              </a:spcBef>
              <a:buNone/>
              <a:defRPr/>
            </a:lvl6pPr>
            <a:lvl7pPr marL="0" lvl="6" indent="0" algn="r" rtl="1">
              <a:spcBef>
                <a:spcPts val="0"/>
              </a:spcBef>
              <a:buNone/>
              <a:defRPr/>
            </a:lvl7pPr>
            <a:lvl8pPr marL="0" lvl="7" indent="0" algn="r" rtl="1">
              <a:spcBef>
                <a:spcPts val="0"/>
              </a:spcBef>
              <a:buNone/>
              <a:defRPr/>
            </a:lvl8pPr>
            <a:lvl9pPr marL="0" lvl="8" indent="0" algn="r" rtl="1">
              <a:spcBef>
                <a:spcPts val="0"/>
              </a:spcBef>
              <a:buNone/>
              <a:defRPr/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8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t="19" b="19"/>
          <a:stretch/>
        </p:blipFill>
        <p:spPr>
          <a:xfrm>
            <a:off x="0" y="7374"/>
            <a:ext cx="12192000" cy="6843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4B5CBF5-FA1B-CD12-7240-DD88F3B128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1604" t="3220" b="3781"/>
          <a:stretch/>
        </p:blipFill>
        <p:spPr>
          <a:xfrm>
            <a:off x="3723895" y="4796588"/>
            <a:ext cx="2372105" cy="718082"/>
          </a:xfrm>
          <a:prstGeom prst="rect">
            <a:avLst/>
          </a:prstGeom>
          <a:solidFill>
            <a:srgbClr val="6C97C2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1E0D1D-3C8B-6924-2C8D-8158F6BA1F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8D1267-594D-2DA9-376A-E26D65F19C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g217a60c04e4_0_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4609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g217a60c04e4_0_81"/>
          <p:cNvSpPr txBox="1"/>
          <p:nvPr/>
        </p:nvSpPr>
        <p:spPr>
          <a:xfrm>
            <a:off x="727700" y="2143050"/>
            <a:ext cx="2144700" cy="23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 b="1">
                <a:solidFill>
                  <a:srgbClr val="D6A650"/>
                </a:solidFill>
                <a:latin typeface="Heebo"/>
                <a:ea typeface="Heebo"/>
                <a:cs typeface="Heebo"/>
                <a:sym typeface="Heebo"/>
              </a:rPr>
              <a:t>Childhood Photo</a:t>
            </a:r>
            <a:endParaRPr sz="4400" b="1" i="0" u="none" strike="noStrike" cap="none">
              <a:solidFill>
                <a:srgbClr val="D6A6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217a60c04e4_0_81"/>
          <p:cNvSpPr/>
          <p:nvPr/>
        </p:nvSpPr>
        <p:spPr>
          <a:xfrm>
            <a:off x="3436400" y="1553100"/>
            <a:ext cx="5589000" cy="3483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217a60c04e4_0_81"/>
          <p:cNvSpPr txBox="1"/>
          <p:nvPr/>
        </p:nvSpPr>
        <p:spPr>
          <a:xfrm>
            <a:off x="4465900" y="2136300"/>
            <a:ext cx="3853500" cy="21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000" b="1">
                <a:solidFill>
                  <a:srgbClr val="FFFFFF"/>
                </a:solidFill>
                <a:latin typeface="Heebo"/>
                <a:ea typeface="Heebo"/>
                <a:cs typeface="Heebo"/>
                <a:sym typeface="Heebo"/>
              </a:rPr>
              <a:t>A photo creates interest and gives background to the story that will be told.</a:t>
            </a:r>
            <a:endParaRPr sz="2000" b="1">
              <a:solidFill>
                <a:srgbClr val="FFFFFF"/>
              </a:solidFill>
              <a:latin typeface="Heebo"/>
              <a:ea typeface="Heebo"/>
              <a:cs typeface="Heebo"/>
              <a:sym typeface="Heeb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000" b="1">
                <a:solidFill>
                  <a:srgbClr val="FFFFFF"/>
                </a:solidFill>
                <a:latin typeface="Heebo"/>
                <a:ea typeface="Heebo"/>
                <a:cs typeface="Heebo"/>
                <a:sym typeface="Heebo"/>
              </a:rPr>
              <a:t>It can be either a family photo, photo from school or the youth movement.</a:t>
            </a:r>
            <a:endParaRPr sz="3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E7788A-84BF-942E-138A-8252D865D4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193945-46D8-8ED9-E5FF-C9CEB65F52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4A2C7A-C5FC-D98B-10B9-14B0FEB0B40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21604" t="-186" b="3782"/>
          <a:stretch/>
        </p:blipFill>
        <p:spPr>
          <a:xfrm>
            <a:off x="160639" y="172845"/>
            <a:ext cx="1890584" cy="593274"/>
          </a:xfrm>
          <a:prstGeom prst="rect">
            <a:avLst/>
          </a:prstGeom>
          <a:solidFill>
            <a:srgbClr val="E9E9E9"/>
          </a:solidFill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g217a60c04e4_0_3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4609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g217a60c04e4_0_359"/>
          <p:cNvSpPr txBox="1"/>
          <p:nvPr/>
        </p:nvSpPr>
        <p:spPr>
          <a:xfrm>
            <a:off x="2608574" y="1047825"/>
            <a:ext cx="5905500" cy="8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8F55"/>
              </a:buClr>
              <a:buSzPts val="4800"/>
              <a:buFont typeface="Arial"/>
              <a:buNone/>
            </a:pPr>
            <a:r>
              <a:rPr lang="en-US" sz="4700">
                <a:solidFill>
                  <a:srgbClr val="D6A650"/>
                </a:solidFill>
                <a:latin typeface="Heebo ExtraBold"/>
                <a:ea typeface="Heebo ExtraBold"/>
                <a:cs typeface="Heebo ExtraBold"/>
                <a:sym typeface="Heebo ExtraBold"/>
              </a:rPr>
              <a:t>My Community</a:t>
            </a:r>
            <a:endParaRPr sz="4800" b="1" i="0" u="none" strike="noStrike" cap="none">
              <a:solidFill>
                <a:srgbClr val="E68F5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g217a60c04e4_0_359" descr="Champagne glasses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42751" y="2235625"/>
            <a:ext cx="1828800" cy="1828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49800"/>
              </a:srgbClr>
            </a:outerShdw>
            <a:reflection endPos="30000" dist="38100" dir="5400000" fadeDir="5400012" sy="-100000" algn="bl" rotWithShape="0"/>
          </a:effectLst>
        </p:spPr>
      </p:pic>
      <p:pic>
        <p:nvPicPr>
          <p:cNvPr id="100" name="Google Shape;100;g217a60c04e4_0_359" descr="Architecture with solid fil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14065" y="2087733"/>
            <a:ext cx="2049651" cy="198661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49800"/>
              </a:srgbClr>
            </a:outerShdw>
          </a:effectLst>
        </p:spPr>
      </p:pic>
      <p:pic>
        <p:nvPicPr>
          <p:cNvPr id="101" name="Google Shape;101;g217a60c04e4_0_359" descr="City with solid fill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34911" y="2197400"/>
            <a:ext cx="1733227" cy="173322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49800"/>
              </a:srgbClr>
            </a:outerShdw>
          </a:effectLst>
        </p:spPr>
      </p:pic>
      <p:sp>
        <p:nvSpPr>
          <p:cNvPr id="102" name="Google Shape;102;g217a60c04e4_0_359"/>
          <p:cNvSpPr txBox="1"/>
          <p:nvPr/>
        </p:nvSpPr>
        <p:spPr>
          <a:xfrm>
            <a:off x="7694798" y="4287150"/>
            <a:ext cx="33579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number of Jews in the community, where do they come from? community institutions? Etc.</a:t>
            </a:r>
            <a:endParaRPr sz="1200">
              <a:solidFill>
                <a:schemeClr val="lt1"/>
              </a:solidFill>
            </a:endParaRPr>
          </a:p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217a60c04e4_0_359"/>
          <p:cNvSpPr txBox="1"/>
          <p:nvPr/>
        </p:nvSpPr>
        <p:spPr>
          <a:xfrm>
            <a:off x="4316925" y="4253100"/>
            <a:ext cx="31692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Describe the routine in the community, an experience from school or youth movement etc.</a:t>
            </a:r>
            <a:endParaRPr sz="2200">
              <a:solidFill>
                <a:schemeClr val="lt1"/>
              </a:solidFill>
            </a:endParaRPr>
          </a:p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217a60c04e4_0_359"/>
          <p:cNvSpPr txBox="1"/>
          <p:nvPr/>
        </p:nvSpPr>
        <p:spPr>
          <a:xfrm>
            <a:off x="410025" y="4280475"/>
            <a:ext cx="35259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special event that happens in the community every year, tell how the holidays are celebrated in the community etc.</a:t>
            </a:r>
            <a:endParaRPr sz="1200">
              <a:solidFill>
                <a:schemeClr val="lt1"/>
              </a:solidFill>
            </a:endParaRPr>
          </a:p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6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9D1919-76BE-4021-DFD5-90ABEADFD97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D103A0-B274-7F36-481D-7B4E607004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52730D-E11F-5872-4C6A-816ECE254AD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-21604" t="-186" b="3782"/>
          <a:stretch/>
        </p:blipFill>
        <p:spPr>
          <a:xfrm>
            <a:off x="160639" y="172845"/>
            <a:ext cx="1890584" cy="593274"/>
          </a:xfrm>
          <a:prstGeom prst="rect">
            <a:avLst/>
          </a:prstGeom>
          <a:solidFill>
            <a:srgbClr val="E9E9E9"/>
          </a:solidFill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g217a60c04e4_0_4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46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g217a60c04e4_0_445" descr="Image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8767" y="2238985"/>
            <a:ext cx="3797085" cy="37970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49800"/>
              </a:srgbClr>
            </a:outerShdw>
          </a:effectLst>
        </p:spPr>
      </p:pic>
      <p:pic>
        <p:nvPicPr>
          <p:cNvPr id="111" name="Google Shape;111;g217a60c04e4_0_445" descr="Image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49119" y="2238986"/>
            <a:ext cx="3797085" cy="37970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49800"/>
              </a:srgbClr>
            </a:outerShdw>
          </a:effectLst>
        </p:spPr>
      </p:pic>
      <p:pic>
        <p:nvPicPr>
          <p:cNvPr id="112" name="Google Shape;112;g217a60c04e4_0_445" descr="Image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6148" y="2238986"/>
            <a:ext cx="3797085" cy="37970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49800"/>
              </a:srgbClr>
            </a:outerShdw>
          </a:effectLst>
        </p:spPr>
      </p:pic>
      <p:sp>
        <p:nvSpPr>
          <p:cNvPr id="113" name="Google Shape;113;g217a60c04e4_0_445"/>
          <p:cNvSpPr txBox="1"/>
          <p:nvPr/>
        </p:nvSpPr>
        <p:spPr>
          <a:xfrm>
            <a:off x="366152" y="999150"/>
            <a:ext cx="9354300" cy="7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8F55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D6A650"/>
                </a:solidFill>
                <a:latin typeface="Calibri"/>
                <a:ea typeface="Calibri"/>
                <a:cs typeface="Calibri"/>
                <a:sym typeface="Calibri"/>
              </a:rPr>
              <a:t>Additional Photos</a:t>
            </a:r>
            <a:endParaRPr sz="4800" b="1">
              <a:solidFill>
                <a:srgbClr val="D6A6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8F55"/>
              </a:buClr>
              <a:buSzPts val="4800"/>
              <a:buFont typeface="Arial"/>
              <a:buNone/>
            </a:pPr>
            <a:r>
              <a:rPr lang="en-US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photos from events, holidays, summer camps, institutions, etc.</a:t>
            </a:r>
            <a:endParaRPr sz="4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8F55"/>
              </a:buClr>
              <a:buSzPts val="4800"/>
              <a:buFont typeface="Arial"/>
              <a:buNone/>
            </a:pPr>
            <a:endParaRPr sz="4800" b="1">
              <a:solidFill>
                <a:srgbClr val="E68F5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568ED0-7AF1-BB22-0B0E-E70F39C655B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F45A79-D14D-496D-AC96-4EFC72F636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2317E0-9880-094A-1273-2F6BF6A63C1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21604" t="-186" b="3782"/>
          <a:stretch/>
        </p:blipFill>
        <p:spPr>
          <a:xfrm>
            <a:off x="160639" y="172845"/>
            <a:ext cx="1890584" cy="593274"/>
          </a:xfrm>
          <a:prstGeom prst="rect">
            <a:avLst/>
          </a:prstGeom>
          <a:solidFill>
            <a:srgbClr val="E9E9E9"/>
          </a:solidFill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g217a60c04e4_0_5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4609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g217a60c04e4_0_528"/>
          <p:cNvSpPr txBox="1"/>
          <p:nvPr/>
        </p:nvSpPr>
        <p:spPr>
          <a:xfrm>
            <a:off x="727700" y="2143050"/>
            <a:ext cx="2144700" cy="23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8F55"/>
              </a:buClr>
              <a:buSzPts val="2800"/>
              <a:buFont typeface="Arial"/>
              <a:buNone/>
            </a:pPr>
            <a:r>
              <a:rPr lang="en-US" sz="2800" b="1">
                <a:solidFill>
                  <a:srgbClr val="D6A650"/>
                </a:solidFill>
                <a:latin typeface="Calibri"/>
                <a:ea typeface="Calibri"/>
                <a:cs typeface="Calibri"/>
                <a:sym typeface="Calibri"/>
              </a:rPr>
              <a:t>An encounter with the Israeli society</a:t>
            </a:r>
            <a:endParaRPr sz="3600" b="1" i="0" u="none" strike="noStrike" cap="none">
              <a:solidFill>
                <a:srgbClr val="D6A6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217a60c04e4_0_528"/>
          <p:cNvSpPr/>
          <p:nvPr/>
        </p:nvSpPr>
        <p:spPr>
          <a:xfrm>
            <a:off x="3436400" y="1553100"/>
            <a:ext cx="5589000" cy="3483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217a60c04e4_0_528"/>
          <p:cNvSpPr txBox="1"/>
          <p:nvPr/>
        </p:nvSpPr>
        <p:spPr>
          <a:xfrm>
            <a:off x="4465900" y="2136300"/>
            <a:ext cx="3853500" cy="21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This can be a picture from the first week in Israel, host family experience etc.</a:t>
            </a: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423058-2867-E3BB-937E-D075E72AD0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B4E48E7-CD05-3A92-40F3-C87552DDDF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065833-627A-7864-C867-921F978B4C4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21604" t="-186" b="3782"/>
          <a:stretch/>
        </p:blipFill>
        <p:spPr>
          <a:xfrm>
            <a:off x="160639" y="172845"/>
            <a:ext cx="1890584" cy="593274"/>
          </a:xfrm>
          <a:prstGeom prst="rect">
            <a:avLst/>
          </a:prstGeom>
          <a:solidFill>
            <a:srgbClr val="E9E9E9"/>
          </a:solidFill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g217a60c04e4_0_5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4609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217a60c04e4_0_535"/>
          <p:cNvSpPr txBox="1"/>
          <p:nvPr/>
        </p:nvSpPr>
        <p:spPr>
          <a:xfrm>
            <a:off x="-1323588" y="934815"/>
            <a:ext cx="11092200" cy="7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8F55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D6A650"/>
                </a:solidFill>
                <a:latin typeface="Calibri"/>
                <a:ea typeface="Calibri"/>
                <a:cs typeface="Calibri"/>
                <a:sym typeface="Calibri"/>
              </a:rPr>
              <a:t>Other Photos or Videos</a:t>
            </a:r>
            <a:endParaRPr sz="4800" b="1" i="0" u="none" strike="noStrike" cap="none">
              <a:solidFill>
                <a:srgbClr val="D6A6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g217a60c04e4_0_535" descr="Image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8767" y="2238985"/>
            <a:ext cx="3797085" cy="37970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49800"/>
              </a:srgbClr>
            </a:outerShdw>
          </a:effectLst>
        </p:spPr>
      </p:pic>
      <p:pic>
        <p:nvPicPr>
          <p:cNvPr id="129" name="Google Shape;129;g217a60c04e4_0_535" descr="Image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49119" y="2238986"/>
            <a:ext cx="3797085" cy="37970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49800"/>
              </a:srgbClr>
            </a:outerShdw>
          </a:effectLst>
        </p:spPr>
      </p:pic>
      <p:pic>
        <p:nvPicPr>
          <p:cNvPr id="130" name="Google Shape;130;g217a60c04e4_0_535" descr="Image outli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6148" y="2238986"/>
            <a:ext cx="3797085" cy="37970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>
                <a:alpha val="498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9EC1FAC-F563-E36E-5746-2F396974C42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776777-C687-A243-5960-4676DF5103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63C9EA-10F6-AC4E-FE5C-081106977CC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21604" t="-186" b="3782"/>
          <a:stretch/>
        </p:blipFill>
        <p:spPr>
          <a:xfrm>
            <a:off x="160639" y="172845"/>
            <a:ext cx="1890584" cy="593274"/>
          </a:xfrm>
          <a:prstGeom prst="rect">
            <a:avLst/>
          </a:prstGeom>
          <a:solidFill>
            <a:srgbClr val="E9E9E9"/>
          </a:solidFill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g217a60c04e4_0_1"/>
          <p:cNvPicPr preferRelativeResize="0"/>
          <p:nvPr/>
        </p:nvPicPr>
        <p:blipFill rotWithShape="1">
          <a:blip r:embed="rId3">
            <a:alphaModFix/>
          </a:blip>
          <a:srcRect t="19" b="19"/>
          <a:stretch/>
        </p:blipFill>
        <p:spPr>
          <a:xfrm>
            <a:off x="-13137" y="0"/>
            <a:ext cx="12218276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217a60c04e4_0_1"/>
          <p:cNvSpPr txBox="1"/>
          <p:nvPr/>
        </p:nvSpPr>
        <p:spPr>
          <a:xfrm>
            <a:off x="3027162" y="3344500"/>
            <a:ext cx="6137700" cy="8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8F55"/>
              </a:buClr>
              <a:buSzPts val="4800"/>
              <a:buFont typeface="Arial"/>
              <a:buNone/>
            </a:pPr>
            <a:r>
              <a:rPr lang="en-US" sz="4700" b="0" i="0" u="none" strike="noStrike" cap="none">
                <a:solidFill>
                  <a:srgbClr val="FFFFFF"/>
                </a:solidFill>
                <a:latin typeface="Heebo ExtraBold"/>
                <a:ea typeface="Heebo ExtraBold"/>
                <a:cs typeface="Heebo ExtraBold"/>
                <a:sym typeface="Heebo ExtraBold"/>
              </a:rPr>
              <a:t>תודה על ההקשבה</a:t>
            </a:r>
            <a:endParaRPr sz="4700" b="0" i="0" u="none" strike="noStrike" cap="none">
              <a:solidFill>
                <a:srgbClr val="FFFFFF"/>
              </a:solidFill>
              <a:latin typeface="Heebo ExtraBold"/>
              <a:ea typeface="Heebo ExtraBold"/>
              <a:cs typeface="Heebo ExtraBold"/>
              <a:sym typeface="Heebo ExtraBol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27A11C-40FA-757D-018D-91B3E986DB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1604" t="3220" b="3781"/>
          <a:stretch/>
        </p:blipFill>
        <p:spPr>
          <a:xfrm>
            <a:off x="3723895" y="4796588"/>
            <a:ext cx="2372105" cy="718082"/>
          </a:xfrm>
          <a:prstGeom prst="rect">
            <a:avLst/>
          </a:prstGeom>
          <a:solidFill>
            <a:srgbClr val="485683"/>
          </a:solid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53FBB9-10EA-C96E-BA56-DDA7A7CD349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6430" t="39242" r="14521" b="41462"/>
          <a:stretch/>
        </p:blipFill>
        <p:spPr>
          <a:xfrm>
            <a:off x="5832389" y="6170602"/>
            <a:ext cx="5401759" cy="48969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25A701A-4330-57CA-18C3-B79F81D495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7525" y="6067444"/>
            <a:ext cx="3141609" cy="7180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</Words>
  <Application>Microsoft Macintosh PowerPoint</Application>
  <PresentationFormat>Widescreen</PresentationFormat>
  <Paragraphs>13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Heebo</vt:lpstr>
      <vt:lpstr>Arial</vt:lpstr>
      <vt:lpstr>Heebo ExtraBold</vt:lpstr>
      <vt:lpstr>Calibri</vt:lpstr>
      <vt:lpstr>ערכת נושא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michal ikan  maas</dc:creator>
  <cp:lastModifiedBy>Microsoft Office User</cp:lastModifiedBy>
  <cp:revision>1</cp:revision>
  <dcterms:created xsi:type="dcterms:W3CDTF">2022-03-21T09:44:14Z</dcterms:created>
  <dcterms:modified xsi:type="dcterms:W3CDTF">2024-03-12T11:39:32Z</dcterms:modified>
</cp:coreProperties>
</file>